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Shopping Trends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comprehensive exploration of 3,900 customer transactions revealing key insights into purchasing behavior, preferences, and trends across demographics and seasons.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58046"/>
            <a:ext cx="7877056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Strategic Recommendations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08" y="1631513"/>
            <a:ext cx="1014651" cy="15107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7741" y="1834396"/>
            <a:ext cx="418516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Expand Female Customer Base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927741" y="2289810"/>
            <a:ext cx="11992451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 only 32% female customers, targeted marketing campaigns could unlock significant growth potential in this underserved segment.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" y="3142298"/>
            <a:ext cx="1014651" cy="15107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7741" y="3345180"/>
            <a:ext cx="402383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Boost Subscription Adoption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927741" y="3800594"/>
            <a:ext cx="11992451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73% non-subscription rate presents major opportunity. Implement incentive programs to convert one-time buyers into subscribers.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8" y="4653082"/>
            <a:ext cx="1014651" cy="15107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7741" y="4855964"/>
            <a:ext cx="404395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Optimize Seasonal Strategies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927741" y="5311378"/>
            <a:ext cx="11992451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Leverage Fall's peak performance and address Summer's lower sales with targeted promotions and seasonal product launches.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8" y="6163866"/>
            <a:ext cx="1014651" cy="15107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7741" y="6366748"/>
            <a:ext cx="364426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Diversify Payment Options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927741" y="6822162"/>
            <a:ext cx="11992451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Promote underutilized payment methods like Bank Transfer while maintaining strong credit card and digital wallet support.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448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90680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870585" y="54762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962412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customer purchase records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04442" y="4490680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4216718" y="54762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04442" y="5962412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variables tracked per transaction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450574" y="4490680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7562850" y="54762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0574" y="5962412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 dataset with no null entries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796707" y="4490680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0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10908983" y="54762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Duplicates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6707" y="5962412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duplicate records found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8309" y="689955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dataset spans 50 locations across the US, tracking purchases across 4 product categories with 25 unique items. Customer ages range from 18 to 70 years, with an average age of 44.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73556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Demographics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42292"/>
            <a:ext cx="352377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Gender Distribution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78642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customer base shows a significant gender skew: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32803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Male customers: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2,652 (68%)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75046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Female customers: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1,248 (32%)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92084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2:1 ratio suggests potential opportunities for targeted marketing campaigns to balance the customer base.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020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Age Profile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309" y="5774888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customer age is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44 years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with a standard deviation of 15.2 years, indicating a broad age range from young adults to seniors.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357" y="2169438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735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Purchase Behavior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23843"/>
            <a:ext cx="3705344" cy="1757839"/>
          </a:xfrm>
          <a:prstGeom prst="roundRect">
            <a:avLst>
              <a:gd name="adj" fmla="val 517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480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834170"/>
            <a:ext cx="32569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$59.76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per transaction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4310777"/>
            <a:ext cx="32569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$20 - $100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3123843"/>
            <a:ext cx="3705463" cy="1757839"/>
          </a:xfrm>
          <a:prstGeom prst="roundRect">
            <a:avLst>
              <a:gd name="adj" fmla="val 517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4423" y="33480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Previous Purchases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4423" y="3834170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25.4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transactions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4423" y="431077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1 - 50 purchases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098256"/>
            <a:ext cx="7627382" cy="1757839"/>
          </a:xfrm>
          <a:prstGeom prst="roundRect">
            <a:avLst>
              <a:gd name="adj" fmla="val 517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504" y="5322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Review Rating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2504" y="580858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3.75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out of 5.0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82504" y="6285190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Range: 2.5 - 5.0 stars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9042916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Product Category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3427" y="1730573"/>
            <a:ext cx="6454140" cy="3255764"/>
          </a:xfrm>
          <a:prstGeom prst="roundRect">
            <a:avLst>
              <a:gd name="adj" fmla="val 277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3908" y="1761053"/>
            <a:ext cx="6393180" cy="645795"/>
          </a:xfrm>
          <a:prstGeom prst="roundRect">
            <a:avLst>
              <a:gd name="adj" fmla="val 8336"/>
            </a:avLst>
          </a:prstGeom>
          <a:solidFill>
            <a:srgbClr val="F9D2D6"/>
          </a:solidFill>
          <a:ln/>
        </p:spPr>
      </p:sp>
      <p:sp>
        <p:nvSpPr>
          <p:cNvPr id="5" name="Text 3"/>
          <p:cNvSpPr/>
          <p:nvPr/>
        </p:nvSpPr>
        <p:spPr>
          <a:xfrm>
            <a:off x="3819049" y="1878330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999173" y="2622113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99173" y="3105150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1,737 purchases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(44.5% of total)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99173" y="3578543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spend: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$60.03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99173" y="4051935"/>
            <a:ext cx="596265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popular category with items like blouses, jeans, and sweaters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2833" y="1730573"/>
            <a:ext cx="6454140" cy="3255764"/>
          </a:xfrm>
          <a:prstGeom prst="roundRect">
            <a:avLst>
              <a:gd name="adj" fmla="val 277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53312" y="1761053"/>
            <a:ext cx="6393180" cy="645795"/>
          </a:xfrm>
          <a:prstGeom prst="roundRect">
            <a:avLst>
              <a:gd name="adj" fmla="val 8336"/>
            </a:avLst>
          </a:prstGeom>
          <a:solidFill>
            <a:srgbClr val="F9D2D6"/>
          </a:solidFill>
          <a:ln/>
        </p:spPr>
      </p:sp>
      <p:sp>
        <p:nvSpPr>
          <p:cNvPr id="12" name="Text 10"/>
          <p:cNvSpPr/>
          <p:nvPr/>
        </p:nvSpPr>
        <p:spPr>
          <a:xfrm>
            <a:off x="10488454" y="1878330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668578" y="2622113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8578" y="3105150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Second highest category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668578" y="3578543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spend: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$60.26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668578" y="4051935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Highest average purchase amount across all categories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53427" y="5201603"/>
            <a:ext cx="6454140" cy="2438043"/>
          </a:xfrm>
          <a:prstGeom prst="roundRect">
            <a:avLst>
              <a:gd name="adj" fmla="val 3708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83908" y="5232083"/>
            <a:ext cx="6393180" cy="645795"/>
          </a:xfrm>
          <a:prstGeom prst="roundRect">
            <a:avLst>
              <a:gd name="adj" fmla="val 8336"/>
            </a:avLst>
          </a:prstGeom>
          <a:solidFill>
            <a:srgbClr val="F9D2D6"/>
          </a:solidFill>
          <a:ln/>
        </p:spPr>
      </p:sp>
      <p:sp>
        <p:nvSpPr>
          <p:cNvPr id="19" name="Text 17"/>
          <p:cNvSpPr/>
          <p:nvPr/>
        </p:nvSpPr>
        <p:spPr>
          <a:xfrm>
            <a:off x="3819049" y="5349359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999173" y="6093142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99173" y="6576179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Third most popular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999173" y="7049572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Includes handbags, scarves, and belts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22833" y="5201603"/>
            <a:ext cx="6454140" cy="2438043"/>
          </a:xfrm>
          <a:prstGeom prst="roundRect">
            <a:avLst>
              <a:gd name="adj" fmla="val 3708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53312" y="5232083"/>
            <a:ext cx="6393180" cy="645795"/>
          </a:xfrm>
          <a:prstGeom prst="roundRect">
            <a:avLst>
              <a:gd name="adj" fmla="val 8336"/>
            </a:avLst>
          </a:prstGeom>
          <a:solidFill>
            <a:srgbClr val="F9D2D6"/>
          </a:solidFill>
          <a:ln/>
        </p:spPr>
      </p:sp>
      <p:sp>
        <p:nvSpPr>
          <p:cNvPr id="25" name="Text 23"/>
          <p:cNvSpPr/>
          <p:nvPr/>
        </p:nvSpPr>
        <p:spPr>
          <a:xfrm>
            <a:off x="10488454" y="5349359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6" name="Text 24"/>
          <p:cNvSpPr/>
          <p:nvPr/>
        </p:nvSpPr>
        <p:spPr>
          <a:xfrm>
            <a:off x="7668578" y="6093142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68578" y="6576179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Smallest category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668578" y="7049572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Seasonal demand patterns observed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82490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Seasonal Shopping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335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Winter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21900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$58,607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298508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25.2% of annual sales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7121" y="2921139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20974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Spring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2583537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$58,679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934932" y="306014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25.2% of annual sales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934932" y="3536752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Highest review rating: 3.79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8834" y="2921139"/>
            <a:ext cx="324088" cy="3240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34932" y="45547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Summer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34932" y="504086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$55,777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9934932" y="551747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24.0% of annual sales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9934932" y="5994083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Lowest seasonal performance</a:t>
            </a:r>
            <a:endParaRPr lang="en-US" sz="17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8834" y="5192851"/>
            <a:ext cx="324088" cy="3240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844635" y="45547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Fall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758309" y="5040868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$60,018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758309" y="551747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25.8% of annual sales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758309" y="5994083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Peak shopping season</a:t>
            </a:r>
            <a:endParaRPr lang="en-US" sz="170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7121" y="5192851"/>
            <a:ext cx="324088" cy="3240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Seasonal distribution is remarkably balanced, with Fall leading slightly. Spring customers show highest satisfaction with 3.79 average rating.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871" y="388025"/>
            <a:ext cx="595395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Payment &amp; Subscription Trends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3871" y="1204913"/>
            <a:ext cx="222837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Payment Methods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93871" y="1624608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revenue by payment type: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3871" y="1977271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Card: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$42,567 (18.3%)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3871" y="2252305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Venmo: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$39,991 (17.2%)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3871" y="2527340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Cash: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$38,833 (16.7%)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3871" y="2802374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PayPal: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$37,449 (16.1%)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3871" y="3077408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Bank Transfer: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$37,123 (16.0%)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3871" y="3352443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Debit Card: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$37,118 (15.9%)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3871" y="3705106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Bank Transfer is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least preferred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method with only 612 users.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94984" y="1204913"/>
            <a:ext cx="227695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494984" y="1624608"/>
            <a:ext cx="664916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73%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of customers are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 subscribed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(2,847 customers)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94984" y="1977271"/>
            <a:ext cx="6649164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Only 27% maintain active subscriptions, representing a significant growth opportunity for recurring revenue.</a:t>
            </a:r>
            <a:endParaRPr lang="en-US" sz="11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84" y="2587466"/>
            <a:ext cx="6649164" cy="6649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503158"/>
            <a:ext cx="7133273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Purchase Frequency Analysis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471136"/>
            <a:ext cx="22860" cy="5464135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4" name="Shape 2"/>
          <p:cNvSpPr/>
          <p:nvPr/>
        </p:nvSpPr>
        <p:spPr>
          <a:xfrm>
            <a:off x="6583204" y="1665565"/>
            <a:ext cx="548997" cy="22860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5" name="Shape 3"/>
          <p:cNvSpPr/>
          <p:nvPr/>
        </p:nvSpPr>
        <p:spPr>
          <a:xfrm>
            <a:off x="7109341" y="1471136"/>
            <a:ext cx="411718" cy="411718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0777" y="1496437"/>
            <a:ext cx="28884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92285" y="1534001"/>
            <a:ext cx="240792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Weekly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40437" y="1944648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frequent shoppers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0437" y="2347198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Median: 26 previous purchases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98199" y="2763560"/>
            <a:ext cx="548997" cy="22860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11" name="Shape 9"/>
          <p:cNvSpPr/>
          <p:nvPr/>
        </p:nvSpPr>
        <p:spPr>
          <a:xfrm>
            <a:off x="7109341" y="2569131"/>
            <a:ext cx="411718" cy="411718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70777" y="2594431"/>
            <a:ext cx="28884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30195" y="2631996"/>
            <a:ext cx="240792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Fortnightly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230195" y="3042642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Regular customers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230195" y="3445193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Median: 26 previous purchases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583204" y="3709988"/>
            <a:ext cx="548997" cy="22860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17" name="Shape 15"/>
          <p:cNvSpPr/>
          <p:nvPr/>
        </p:nvSpPr>
        <p:spPr>
          <a:xfrm>
            <a:off x="7109341" y="3515558"/>
            <a:ext cx="411718" cy="411718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70777" y="3540859"/>
            <a:ext cx="28884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3992285" y="3578423"/>
            <a:ext cx="240792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Every 3 Months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640437" y="3989070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584 customers (most common)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40437" y="4391620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Median: 24 previous purchases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7498199" y="4656415"/>
            <a:ext cx="548997" cy="22860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23" name="Shape 21"/>
          <p:cNvSpPr/>
          <p:nvPr/>
        </p:nvSpPr>
        <p:spPr>
          <a:xfrm>
            <a:off x="7109341" y="4461986"/>
            <a:ext cx="411718" cy="411718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70777" y="4487287"/>
            <a:ext cx="28884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8230195" y="4524851"/>
            <a:ext cx="240792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Quarterly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230195" y="4935498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Seasonal shoppers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8230195" y="5338048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Median: 28 previous purchases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6583204" y="5602843"/>
            <a:ext cx="548997" cy="22860"/>
          </a:xfrm>
          <a:prstGeom prst="roundRect">
            <a:avLst>
              <a:gd name="adj" fmla="val 336230"/>
            </a:avLst>
          </a:prstGeom>
          <a:solidFill>
            <a:srgbClr val="DFB8BC"/>
          </a:solidFill>
          <a:ln/>
        </p:spPr>
      </p:sp>
      <p:sp>
        <p:nvSpPr>
          <p:cNvPr id="29" name="Shape 27"/>
          <p:cNvSpPr/>
          <p:nvPr/>
        </p:nvSpPr>
        <p:spPr>
          <a:xfrm>
            <a:off x="7109341" y="5408414"/>
            <a:ext cx="411718" cy="411718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170777" y="5433715"/>
            <a:ext cx="28884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3992285" y="5471279"/>
            <a:ext cx="240792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Annually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640437" y="5881926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Occasional buyers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640437" y="6284476"/>
            <a:ext cx="575976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Median: 24 previous purchases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640437" y="7141131"/>
            <a:ext cx="1334952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Purchase frequency shows diverse customer engagement patterns. Quarterly shoppers have the highest median previous purchases (28), suggesting strong loyalty despite lower frequency.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698540"/>
            <a:ext cx="8393549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Promotions &amp; Discounts Impact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607225" y="3012638"/>
            <a:ext cx="241446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43%</a:t>
            </a:r>
            <a:endParaRPr lang="en-US" sz="3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11" y="1785818"/>
            <a:ext cx="2944535" cy="29445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3167" y="4975622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Discount Applied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991" y="5416153"/>
            <a:ext cx="425529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1,677 transactions received discounts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6991" y="5847993"/>
            <a:ext cx="425529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rating: 3.74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07787" y="3012638"/>
            <a:ext cx="241446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57%</a:t>
            </a:r>
            <a:endParaRPr lang="en-US" sz="3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873" y="1785818"/>
            <a:ext cx="2944535" cy="29445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23729" y="4975622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 Discount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187553" y="5416153"/>
            <a:ext cx="425529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2,223 full-price purchases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187553" y="5847993"/>
            <a:ext cx="425529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rating: 3.76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0608350" y="3012638"/>
            <a:ext cx="241446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43%</a:t>
            </a:r>
            <a:endParaRPr lang="en-US" sz="3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436" y="1785818"/>
            <a:ext cx="2944535" cy="294453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524292" y="4975622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Promo Code Used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9688116" y="5416153"/>
            <a:ext cx="425529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Equal split with discount application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86991" y="6382822"/>
            <a:ext cx="13256419" cy="1148120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6" y="6677382"/>
            <a:ext cx="245269" cy="19621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324689" y="6628090"/>
            <a:ext cx="1242250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Finding: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Discounts show minimal impact on review ratings (3.74 vs 3.76), suggesting customers value product quality over price reductions. Gender analysis reveals no significant rating differences between male and female customers.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2025-11-20T02:51:22Z</dcterms:created>
  <dcterms:modified xsi:type="dcterms:W3CDTF">2025-11-20T02:51:22Z</dcterms:modified>
</cp:coreProperties>
</file>